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27" r:id="rId2"/>
    <p:sldId id="256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280" r:id="rId11"/>
    <p:sldId id="282" r:id="rId12"/>
    <p:sldId id="283" r:id="rId13"/>
    <p:sldId id="335" r:id="rId14"/>
    <p:sldId id="336" r:id="rId15"/>
    <p:sldId id="337" r:id="rId16"/>
    <p:sldId id="289" r:id="rId17"/>
    <p:sldId id="290" r:id="rId18"/>
    <p:sldId id="291" r:id="rId19"/>
    <p:sldId id="293" r:id="rId20"/>
    <p:sldId id="294" r:id="rId21"/>
    <p:sldId id="295" r:id="rId22"/>
    <p:sldId id="296" r:id="rId23"/>
    <p:sldId id="297" r:id="rId24"/>
    <p:sldId id="299" r:id="rId25"/>
    <p:sldId id="301" r:id="rId26"/>
    <p:sldId id="302" r:id="rId27"/>
    <p:sldId id="304" r:id="rId28"/>
    <p:sldId id="31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D386D-F3F4-4DE1-A7E1-495302C10E5C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E3BE0-B649-4F58-AC27-39D16B20A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57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Diabetes mellitus 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48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eaLnBrk="1" hangingPunct="1">
              <a:buNone/>
            </a:pPr>
            <a:r>
              <a:rPr lang="en-US" altLang="en-US" sz="2800" b="1" u="sng" dirty="0" smtClean="0">
                <a:cs typeface="Arial" pitchFamily="34" charset="0"/>
              </a:rPr>
              <a:t>Methods of administration: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S.C. injection.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Portable pen injector.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Pump.</a:t>
            </a:r>
          </a:p>
          <a:p>
            <a:pPr marL="0" indent="0" algn="l" rtl="0" eaLnBrk="1" hangingPunct="1">
              <a:buNone/>
            </a:pPr>
            <a:r>
              <a:rPr lang="en-US" altLang="en-US" sz="2800" b="1" u="sng" dirty="0">
                <a:cs typeface="Arial" pitchFamily="34" charset="0"/>
              </a:rPr>
              <a:t>Follow up of insulin therapy: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By estimation of glucose in urine using urine dipsticks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From capillary blood glucose level using portable glucometers.</a:t>
            </a:r>
          </a:p>
        </p:txBody>
      </p:sp>
    </p:spTree>
    <p:extLst>
      <p:ext uri="{BB962C8B-B14F-4D97-AF65-F5344CB8AC3E}">
        <p14:creationId xmlns:p14="http://schemas.microsoft.com/office/powerpoint/2010/main" val="5393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sz="2800" b="1" u="sng" dirty="0">
                <a:cs typeface="Arial" pitchFamily="34" charset="0"/>
              </a:rPr>
              <a:t>Indications of insulin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cs typeface="Arial" pitchFamily="34" charset="0"/>
              </a:rPr>
              <a:t>Type 1 DM.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cs typeface="Arial" pitchFamily="34" charset="0"/>
              </a:rPr>
              <a:t>Type 2 DM in some conditions: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cs typeface="Arial" pitchFamily="34" charset="0"/>
              </a:rPr>
              <a:t>After failure of oral drugs.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cs typeface="Arial" pitchFamily="34" charset="0"/>
              </a:rPr>
              <a:t>If the patient of type 2 got “stress conditions” e.g. infections, surgery, or pregnancy.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cs typeface="Arial" pitchFamily="34" charset="0"/>
              </a:rPr>
              <a:t>Diabetic ketoacidosis: regular insulin is the only type used I.V.</a:t>
            </a:r>
          </a:p>
          <a:p>
            <a:pPr marL="514350" indent="-514350" algn="l" rtl="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cs typeface="Arial" pitchFamily="34" charset="0"/>
              </a:rPr>
              <a:t>Hyperkalemia (insulin + glucose): insulin ↑ shift of K+ from blood to tissues.</a:t>
            </a:r>
          </a:p>
        </p:txBody>
      </p:sp>
    </p:spTree>
    <p:extLst>
      <p:ext uri="{BB962C8B-B14F-4D97-AF65-F5344CB8AC3E}">
        <p14:creationId xmlns:p14="http://schemas.microsoft.com/office/powerpoint/2010/main" val="42344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>
                <a:cs typeface="Arial" pitchFamily="34" charset="0"/>
              </a:rPr>
              <a:t>Side effects of insulin</a:t>
            </a:r>
            <a:endParaRPr lang="en-US" altLang="en-US" sz="2800" b="1" u="sng" dirty="0">
              <a:cs typeface="Arial" pitchFamily="34" charset="0"/>
            </a:endParaRP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Hypoglycemia: the most common and dangerous side effect. If unconscious treated with IV glucose 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Hypokalemia: insulin causes shift of K+ from extra- to intracellular fluid.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Hypersensitivity reactions; with animal insulin 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Insulin resistance.</a:t>
            </a:r>
            <a:endParaRPr lang="ar-EG" altLang="en-US" sz="2800" dirty="0" smtClean="0"/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Local side effects</a:t>
            </a:r>
          </a:p>
          <a:p>
            <a:pPr lvl="1"/>
            <a:r>
              <a:rPr lang="en-US" altLang="en-US" dirty="0" err="1">
                <a:cs typeface="Arial" pitchFamily="34" charset="0"/>
              </a:rPr>
              <a:t>Lipodystrophy</a:t>
            </a:r>
            <a:r>
              <a:rPr lang="en-US" altLang="en-US" dirty="0">
                <a:cs typeface="Arial" pitchFamily="34" charset="0"/>
              </a:rPr>
              <a:t>: (atrophy or hypertrophy) of </a:t>
            </a:r>
            <a:r>
              <a:rPr lang="en-US" altLang="en-US" dirty="0" err="1">
                <a:cs typeface="Arial" pitchFamily="34" charset="0"/>
              </a:rPr>
              <a:t>s.c.</a:t>
            </a:r>
            <a:r>
              <a:rPr lang="en-US" altLang="en-US" dirty="0">
                <a:cs typeface="Arial" pitchFamily="34" charset="0"/>
              </a:rPr>
              <a:t> tissue after repeated injections.</a:t>
            </a:r>
          </a:p>
          <a:p>
            <a:pPr lvl="1"/>
            <a:r>
              <a:rPr lang="en-US" altLang="en-US" dirty="0">
                <a:cs typeface="Arial" pitchFamily="34" charset="0"/>
              </a:rPr>
              <a:t>Local infection (rare now).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endParaRPr lang="en-US" altLang="en-US" sz="28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hmahmoud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417517" cy="330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029" y="1412776"/>
            <a:ext cx="4150430" cy="338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176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" y="332358"/>
            <a:ext cx="9052560" cy="82206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B10202"/>
                </a:solidFill>
              </a:rPr>
              <a:t>Interaction of Insulin with Other Drugs</a:t>
            </a:r>
            <a:endParaRPr lang="en-US" b="1" dirty="0">
              <a:solidFill>
                <a:srgbClr val="B1020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841899"/>
              </p:ext>
            </p:extLst>
          </p:nvPr>
        </p:nvGraphicFramePr>
        <p:xfrm>
          <a:off x="418506" y="1772180"/>
          <a:ext cx="8370123" cy="3971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594"/>
                <a:gridCol w="5166387"/>
                <a:gridCol w="1544142"/>
              </a:tblGrid>
              <a:tr h="7697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Drug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Interaction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Clinical Relevance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5982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Alcohol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Hypoglycemia</a:t>
                      </a:r>
                      <a:r>
                        <a:rPr lang="en-US" baseline="0" dirty="0" smtClean="0"/>
                        <a:t> (ethanol inhibits gluconeogenesis)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7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Beta-blockers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Prolonged hypoglycemia and masking of certain symptoms of hypoglycemia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697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Salicylates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Hypoglycemia,</a:t>
                      </a:r>
                      <a:r>
                        <a:rPr lang="en-US" baseline="0" dirty="0" smtClean="0"/>
                        <a:t> with large doses (mechanism unknown)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777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FF"/>
                          </a:solidFill>
                        </a:rPr>
                        <a:t>Fenfluramine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Hypoglycemia (the drug</a:t>
                      </a:r>
                      <a:r>
                        <a:rPr lang="en-US" baseline="0" dirty="0" smtClean="0"/>
                        <a:t> increases the uptake of glucose into striated muscle)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5982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MAO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</a:rPr>
                        <a:t> inhibitors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Hypoglycemia</a:t>
                      </a:r>
                      <a:r>
                        <a:rPr lang="en-US" baseline="0" dirty="0" smtClean="0"/>
                        <a:t> (MAO inhibit gluconeogenesis)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4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B10202"/>
                </a:solidFill>
              </a:rPr>
              <a:t>Events Requiring an Increase in Dosage of Insulin in Diabetic Patients</a:t>
            </a:r>
            <a:endParaRPr lang="en-US" b="1" dirty="0">
              <a:solidFill>
                <a:srgbClr val="B1020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13620"/>
            <a:ext cx="8229600" cy="5081027"/>
          </a:xfrm>
        </p:spPr>
        <p:txBody>
          <a:bodyPr>
            <a:normAutofit/>
          </a:bodyPr>
          <a:lstStyle/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n-US" dirty="0" smtClean="0"/>
              <a:t>Infections</a:t>
            </a:r>
            <a:endParaRPr lang="en-US" dirty="0"/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n-US" dirty="0" smtClean="0"/>
              <a:t>High </a:t>
            </a:r>
            <a:r>
              <a:rPr lang="en-US" dirty="0"/>
              <a:t>fever</a:t>
            </a:r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n-US" dirty="0" smtClean="0"/>
              <a:t>Trauma</a:t>
            </a:r>
            <a:r>
              <a:rPr lang="en-US" dirty="0"/>
              <a:t>, surgical operations</a:t>
            </a:r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n-US" dirty="0" smtClean="0"/>
              <a:t>Myocardial </a:t>
            </a:r>
            <a:r>
              <a:rPr lang="en-US" dirty="0"/>
              <a:t>infarction</a:t>
            </a:r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pl-PL" dirty="0" err="1" smtClean="0"/>
              <a:t>Pregnancy</a:t>
            </a:r>
            <a:endParaRPr lang="pl-PL" dirty="0"/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n-US" dirty="0" smtClean="0"/>
              <a:t>Hyperthyroidism</a:t>
            </a:r>
            <a:endParaRPr lang="en-US" dirty="0"/>
          </a:p>
          <a:p>
            <a:pPr marL="519113" indent="-519113" algn="l" rtl="0">
              <a:lnSpc>
                <a:spcPct val="120000"/>
              </a:lnSpc>
              <a:buClr>
                <a:srgbClr val="B10202"/>
              </a:buClr>
              <a:buFont typeface="Lucida Grande"/>
              <a:buChar char="✐"/>
            </a:pPr>
            <a:r>
              <a:rPr lang="es-ES_tradnl" dirty="0" err="1" smtClean="0"/>
              <a:t>Diabetic</a:t>
            </a:r>
            <a:r>
              <a:rPr lang="es-ES_tradnl" dirty="0" smtClean="0"/>
              <a:t> </a:t>
            </a:r>
            <a:r>
              <a:rPr lang="es-ES_tradnl" dirty="0" err="1" smtClean="0"/>
              <a:t>ketoacidosis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0284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C00000"/>
                </a:solidFill>
              </a:rPr>
              <a:t>Oral antidiabetic drugs</a:t>
            </a:r>
          </a:p>
        </p:txBody>
      </p:sp>
      <p:sp>
        <p:nvSpPr>
          <p:cNvPr id="409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 eaLnBrk="1" hangingPunct="1">
              <a:lnSpc>
                <a:spcPct val="160000"/>
              </a:lnSpc>
              <a:buFont typeface="+mj-lt"/>
              <a:buAutoNum type="arabicPeriod"/>
            </a:pPr>
            <a:r>
              <a:rPr lang="en-US" altLang="en-US" sz="3200" dirty="0" smtClean="0">
                <a:cs typeface="Arial" pitchFamily="34" charset="0"/>
              </a:rPr>
              <a:t>Sulfonylureas</a:t>
            </a:r>
          </a:p>
          <a:p>
            <a:pPr marL="514350" indent="-514350" algn="l" rtl="0" eaLnBrk="1" hangingPunct="1">
              <a:lnSpc>
                <a:spcPct val="160000"/>
              </a:lnSpc>
              <a:buFont typeface="+mj-lt"/>
              <a:buAutoNum type="arabicPeriod"/>
            </a:pPr>
            <a:r>
              <a:rPr lang="en-US" altLang="en-US" sz="3200" dirty="0" err="1" smtClean="0">
                <a:cs typeface="Arial" pitchFamily="34" charset="0"/>
              </a:rPr>
              <a:t>Meglitinides</a:t>
            </a:r>
            <a:r>
              <a:rPr lang="en-US" altLang="en-US" sz="3200" dirty="0" smtClean="0">
                <a:cs typeface="Arial" pitchFamily="34" charset="0"/>
              </a:rPr>
              <a:t>.</a:t>
            </a:r>
          </a:p>
          <a:p>
            <a:pPr marL="514350" indent="-514350" algn="l" rtl="0" eaLnBrk="1" hangingPunct="1">
              <a:lnSpc>
                <a:spcPct val="160000"/>
              </a:lnSpc>
              <a:buFont typeface="+mj-lt"/>
              <a:buAutoNum type="arabicPeriod"/>
            </a:pPr>
            <a:r>
              <a:rPr lang="en-US" altLang="en-US" sz="3200" dirty="0" err="1" smtClean="0">
                <a:cs typeface="Arial" pitchFamily="34" charset="0"/>
              </a:rPr>
              <a:t>Biguanides</a:t>
            </a:r>
            <a:endParaRPr lang="en-US" altLang="en-US" sz="3200" dirty="0" smtClean="0">
              <a:cs typeface="Arial" pitchFamily="34" charset="0"/>
            </a:endParaRPr>
          </a:p>
          <a:p>
            <a:pPr marL="514350" indent="-514350" algn="l" rtl="0" eaLnBrk="1" hangingPunct="1">
              <a:lnSpc>
                <a:spcPct val="160000"/>
              </a:lnSpc>
              <a:buFont typeface="+mj-lt"/>
              <a:buAutoNum type="arabicPeriod"/>
            </a:pPr>
            <a:r>
              <a:rPr lang="en-US" altLang="en-US" sz="3200" dirty="0" err="1" smtClean="0">
                <a:cs typeface="Arial" pitchFamily="34" charset="0"/>
              </a:rPr>
              <a:t>Thiazolidinediones</a:t>
            </a:r>
            <a:endParaRPr lang="en-US" altLang="en-US" sz="3200" dirty="0" smtClean="0">
              <a:cs typeface="Arial" pitchFamily="34" charset="0"/>
            </a:endParaRPr>
          </a:p>
          <a:p>
            <a:pPr marL="514350" indent="-514350" algn="l" rtl="0" eaLnBrk="1" hangingPunct="1">
              <a:lnSpc>
                <a:spcPct val="160000"/>
              </a:lnSpc>
              <a:buFont typeface="+mj-lt"/>
              <a:buAutoNum type="arabicPeriod"/>
            </a:pPr>
            <a:r>
              <a:rPr lang="el-GR" altLang="en-US" sz="3200" dirty="0" smtClean="0">
                <a:cs typeface="Arial" pitchFamily="34" charset="0"/>
              </a:rPr>
              <a:t>α</a:t>
            </a:r>
            <a:r>
              <a:rPr lang="en-US" altLang="en-US" sz="3200" dirty="0" smtClean="0">
                <a:cs typeface="Arial" pitchFamily="34" charset="0"/>
              </a:rPr>
              <a:t>- </a:t>
            </a:r>
            <a:r>
              <a:rPr lang="en-US" altLang="en-US" sz="3200" dirty="0" err="1" smtClean="0">
                <a:cs typeface="Arial" pitchFamily="34" charset="0"/>
              </a:rPr>
              <a:t>glucosidase</a:t>
            </a:r>
            <a:r>
              <a:rPr lang="en-US" altLang="en-US" sz="3200" dirty="0" smtClean="0">
                <a:cs typeface="Arial" pitchFamily="34" charset="0"/>
              </a:rPr>
              <a:t> inhibitors</a:t>
            </a:r>
          </a:p>
        </p:txBody>
      </p:sp>
    </p:spTree>
    <p:extLst>
      <p:ext uri="{BB962C8B-B14F-4D97-AF65-F5344CB8AC3E}">
        <p14:creationId xmlns:p14="http://schemas.microsoft.com/office/powerpoint/2010/main" val="11181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1. Sulfonylureas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457200" indent="-457200" algn="l" rtl="0" eaLnBrk="1" hangingPunct="1"/>
            <a:r>
              <a:rPr lang="en-US" altLang="en-US" sz="3000" dirty="0" smtClean="0">
                <a:cs typeface="Arial" pitchFamily="34" charset="0"/>
              </a:rPr>
              <a:t>Classification:</a:t>
            </a: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3000" b="1" u="sng" dirty="0" smtClean="0">
                <a:cs typeface="Arial" pitchFamily="34" charset="0"/>
              </a:rPr>
              <a:t>First-generation compounds: </a:t>
            </a:r>
            <a:r>
              <a:rPr lang="en-US" altLang="en-US" sz="3000" dirty="0" err="1" smtClean="0">
                <a:cs typeface="Arial" pitchFamily="34" charset="0"/>
              </a:rPr>
              <a:t>chlorpropamide</a:t>
            </a:r>
            <a:r>
              <a:rPr lang="en-US" altLang="en-US" sz="3000" dirty="0" smtClean="0">
                <a:cs typeface="Arial" pitchFamily="34" charset="0"/>
              </a:rPr>
              <a:t>, </a:t>
            </a:r>
            <a:r>
              <a:rPr lang="en-US" altLang="en-US" sz="3000" dirty="0" err="1" smtClean="0">
                <a:cs typeface="Arial" pitchFamily="34" charset="0"/>
              </a:rPr>
              <a:t>tolbutamide</a:t>
            </a:r>
            <a:endParaRPr lang="en-US" altLang="en-US" sz="3000" dirty="0" smtClean="0">
              <a:cs typeface="Arial" pitchFamily="34" charset="0"/>
            </a:endParaRP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3000" b="1" u="sng" dirty="0" smtClean="0">
                <a:cs typeface="Arial" pitchFamily="34" charset="0"/>
              </a:rPr>
              <a:t>Second-generation compounds: </a:t>
            </a:r>
            <a:r>
              <a:rPr lang="en-US" altLang="en-US" sz="3000" dirty="0" err="1" smtClean="0">
                <a:cs typeface="Arial" pitchFamily="34" charset="0"/>
              </a:rPr>
              <a:t>glibenclamide</a:t>
            </a:r>
            <a:r>
              <a:rPr lang="en-US" altLang="en-US" sz="3000" dirty="0" smtClean="0">
                <a:cs typeface="Arial" pitchFamily="34" charset="0"/>
              </a:rPr>
              <a:t>, </a:t>
            </a:r>
            <a:r>
              <a:rPr lang="en-US" altLang="en-US" sz="3000" dirty="0" err="1" smtClean="0">
                <a:cs typeface="Arial" pitchFamily="34" charset="0"/>
              </a:rPr>
              <a:t>glyclazide</a:t>
            </a:r>
            <a:r>
              <a:rPr lang="en-US" altLang="en-US" sz="3000" dirty="0" smtClean="0">
                <a:cs typeface="Arial" pitchFamily="34" charset="0"/>
              </a:rPr>
              <a:t> and glipizide.</a:t>
            </a: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3000" b="1" u="sng" dirty="0">
                <a:cs typeface="Arial" pitchFamily="34" charset="0"/>
              </a:rPr>
              <a:t>Third-generation compounds: </a:t>
            </a:r>
            <a:r>
              <a:rPr lang="en-US" altLang="en-US" sz="3000" dirty="0" smtClean="0">
                <a:cs typeface="Arial" pitchFamily="34" charset="0"/>
              </a:rPr>
              <a:t>glimepiride</a:t>
            </a:r>
          </a:p>
        </p:txBody>
      </p:sp>
    </p:spTree>
    <p:extLst>
      <p:ext uri="{BB962C8B-B14F-4D97-AF65-F5344CB8AC3E}">
        <p14:creationId xmlns:p14="http://schemas.microsoft.com/office/powerpoint/2010/main" val="150935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u="sng" dirty="0" smtClean="0"/>
              <a:t>Pharmacokinetics</a:t>
            </a:r>
            <a:endParaRPr lang="en-US" altLang="en-US" sz="2800" b="1" u="sng" dirty="0" smtClean="0">
              <a:ea typeface="Times New Roman" pitchFamily="18" charset="0"/>
              <a:cs typeface="Traditional Arabic" pitchFamily="18" charset="-78"/>
            </a:endParaRPr>
          </a:p>
          <a:p>
            <a:r>
              <a:rPr lang="en-US" altLang="en-US" sz="2800" dirty="0" smtClean="0">
                <a:cs typeface="Arial" pitchFamily="34" charset="0"/>
              </a:rPr>
              <a:t>Given </a:t>
            </a:r>
            <a:r>
              <a:rPr lang="en-US" altLang="en-US" sz="2800" dirty="0">
                <a:cs typeface="Arial" pitchFamily="34" charset="0"/>
              </a:rPr>
              <a:t>30 minutes before breakfast.</a:t>
            </a:r>
          </a:p>
          <a:p>
            <a:pPr algn="l" rtl="0" eaLnBrk="1" hangingPunct="1"/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Plasma protein binding is high 90 </a:t>
            </a:r>
            <a:r>
              <a:rPr lang="en-US" altLang="en-US" sz="2800" dirty="0" smtClean="0">
                <a:latin typeface="Comic Sans MS" pitchFamily="66" charset="0"/>
                <a:ea typeface="Times New Roman" pitchFamily="18" charset="0"/>
                <a:cs typeface="Traditional Arabic" pitchFamily="18" charset="-78"/>
              </a:rPr>
              <a:t>–</a:t>
            </a:r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 99 %.</a:t>
            </a:r>
          </a:p>
          <a:p>
            <a:pPr algn="l" rtl="0" eaLnBrk="1" hangingPunct="1"/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Metabolized by liver and their metabolites are excreted in urine with about 20 % excreted unchanged.</a:t>
            </a:r>
          </a:p>
          <a:p>
            <a:pPr>
              <a:lnSpc>
                <a:spcPct val="90000"/>
              </a:lnSpc>
              <a:buNone/>
            </a:pPr>
            <a:r>
              <a:rPr lang="en-US" sz="2800" b="1" u="sng" dirty="0"/>
              <a:t>Mechanism of action:</a:t>
            </a:r>
            <a:endParaRPr lang="en-US" altLang="en-US" sz="2800" u="sng" dirty="0"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sz="2800" dirty="0">
                <a:cs typeface="Arial" pitchFamily="34" charset="0"/>
              </a:rPr>
              <a:t>1. Pancreatic action: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cs typeface="Arial" pitchFamily="34" charset="0"/>
              </a:rPr>
              <a:t>↑ insulin secretion by pancreatic β cells. 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cs typeface="Arial" pitchFamily="34" charset="0"/>
              </a:rPr>
              <a:t>↓ serum glucagon.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2800" dirty="0">
                <a:cs typeface="Arial" pitchFamily="34" charset="0"/>
              </a:rPr>
              <a:t>2. </a:t>
            </a:r>
            <a:r>
              <a:rPr lang="en-US" altLang="en-US" sz="2800" dirty="0" err="1">
                <a:cs typeface="Arial" pitchFamily="34" charset="0"/>
              </a:rPr>
              <a:t>Extrapancreatic</a:t>
            </a:r>
            <a:r>
              <a:rPr lang="en-US" altLang="en-US" sz="2800" dirty="0">
                <a:cs typeface="Arial" pitchFamily="34" charset="0"/>
              </a:rPr>
              <a:t> action: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cs typeface="Arial" pitchFamily="34" charset="0"/>
              </a:rPr>
              <a:t>↑ insulin receptor sensitivity, 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cs typeface="Arial" pitchFamily="34" charset="0"/>
              </a:rPr>
              <a:t>↓ hepatic output of glucose.</a:t>
            </a:r>
          </a:p>
          <a:p>
            <a:pPr algn="l" rtl="0" eaLnBrk="1" hangingPunct="1"/>
            <a:endParaRPr lang="en-US" altLang="en-US" sz="2800" dirty="0" smtClean="0">
              <a:ea typeface="Times New Roman" pitchFamily="18" charset="0"/>
              <a:cs typeface="Traditional Arabic" pitchFamily="18" charset="-78"/>
            </a:endParaRPr>
          </a:p>
          <a:p>
            <a:pPr marL="0" indent="0" algn="l" rtl="0" eaLnBrk="1" hangingPunct="1">
              <a:lnSpc>
                <a:spcPct val="200000"/>
              </a:lnSpc>
              <a:buNone/>
            </a:pPr>
            <a:endParaRPr lang="en-US" altLang="en-US" sz="2800" dirty="0" smtClean="0">
              <a:ea typeface="Times New Roman" pitchFamily="18" charset="0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5447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8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/>
              <a:t>Therapeutic </a:t>
            </a:r>
            <a:r>
              <a:rPr lang="en-US" sz="2800" b="1" u="sng" dirty="0" smtClean="0"/>
              <a:t>uses</a:t>
            </a:r>
            <a:endParaRPr lang="en-US" altLang="en-US" sz="2800" u="sng" dirty="0" smtClean="0">
              <a:cs typeface="Arial" pitchFamily="34" charset="0"/>
            </a:endParaRP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Type 2 DM (they are not effective in type 1 DM).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err="1" smtClean="0">
                <a:cs typeface="Arial" pitchFamily="34" charset="0"/>
              </a:rPr>
              <a:t>Chloropropamide</a:t>
            </a:r>
            <a:r>
              <a:rPr lang="en-US" altLang="en-US" sz="2800" dirty="0" smtClean="0">
                <a:cs typeface="Arial" pitchFamily="34" charset="0"/>
              </a:rPr>
              <a:t> may be used in treatment of </a:t>
            </a:r>
            <a:r>
              <a:rPr lang="en-US" altLang="en-US" sz="2800" dirty="0" err="1" smtClean="0">
                <a:cs typeface="Arial" pitchFamily="34" charset="0"/>
              </a:rPr>
              <a:t>nephrogenic</a:t>
            </a:r>
            <a:r>
              <a:rPr lang="en-US" altLang="en-US" sz="2800" dirty="0" smtClean="0">
                <a:cs typeface="Arial" pitchFamily="34" charset="0"/>
              </a:rPr>
              <a:t> diabetes insipidus (it ↑ sensitivity of renal tubules to </a:t>
            </a:r>
            <a:r>
              <a:rPr lang="en-US" altLang="en-US" sz="2800" dirty="0" smtClean="0">
                <a:cs typeface="Arial" pitchFamily="34" charset="0"/>
              </a:rPr>
              <a:t>ADH), thus it can cause SIADH </a:t>
            </a:r>
            <a:endParaRPr lang="en-US" altLang="en-US" sz="2800" dirty="0" smtClean="0">
              <a:cs typeface="Arial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sz="2800" b="1" u="sng" dirty="0"/>
              <a:t>Contraindications and Precautions</a:t>
            </a:r>
            <a:endParaRPr lang="en-US" sz="2800" u="sng" dirty="0"/>
          </a:p>
          <a:p>
            <a:pPr>
              <a:spcAft>
                <a:spcPts val="1200"/>
              </a:spcAft>
            </a:pPr>
            <a:r>
              <a:rPr lang="en-US" sz="2800" dirty="0">
                <a:cs typeface="Arial" pitchFamily="34" charset="0"/>
              </a:rPr>
              <a:t>Type I diabetes (as sole therapy)</a:t>
            </a:r>
          </a:p>
          <a:p>
            <a:pPr>
              <a:spcAft>
                <a:spcPts val="1200"/>
              </a:spcAft>
            </a:pPr>
            <a:r>
              <a:rPr lang="en-US" sz="2800" dirty="0">
                <a:cs typeface="Arial" pitchFamily="34" charset="0"/>
              </a:rPr>
              <a:t>Pregnancy (risk of hypoglycemia in the newborn).</a:t>
            </a:r>
          </a:p>
          <a:p>
            <a:pPr>
              <a:spcAft>
                <a:spcPts val="1200"/>
              </a:spcAft>
            </a:pPr>
            <a:r>
              <a:rPr lang="en-US" sz="2800" dirty="0">
                <a:cs typeface="Arial" pitchFamily="34" charset="0"/>
              </a:rPr>
              <a:t>Severe liver or kidney disease.</a:t>
            </a:r>
          </a:p>
          <a:p>
            <a:pPr>
              <a:spcAft>
                <a:spcPts val="1200"/>
              </a:spcAft>
            </a:pPr>
            <a:r>
              <a:rPr lang="hr-HR" sz="2800" dirty="0">
                <a:cs typeface="Arial" pitchFamily="34" charset="0"/>
              </a:rPr>
              <a:t>Sulfa drug hypersensitivity.</a:t>
            </a:r>
          </a:p>
          <a:p>
            <a:pPr marL="0" indent="0" algn="l" rtl="0" eaLnBrk="1" hangingPunct="1">
              <a:buNone/>
            </a:pPr>
            <a:endParaRPr lang="ar-EG" altLang="en-US" sz="2800" dirty="0" smtClean="0"/>
          </a:p>
          <a:p>
            <a:pPr marL="533400" indent="-533400" algn="l" rtl="0" eaLnBrk="1" hangingPunct="1"/>
            <a:endParaRPr lang="ar-EG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0995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22437"/>
            <a:ext cx="8458200" cy="4525963"/>
          </a:xfrm>
        </p:spPr>
        <p:txBody>
          <a:bodyPr>
            <a:noAutofit/>
          </a:bodyPr>
          <a:lstStyle/>
          <a:p>
            <a:pPr marL="457200" indent="-457200" algn="just" rtl="0" eaLnBrk="1" hangingPunct="1">
              <a:lnSpc>
                <a:spcPct val="90000"/>
              </a:lnSpc>
            </a:pPr>
            <a:r>
              <a:rPr lang="en-US" altLang="en-US" sz="3000" dirty="0" smtClean="0">
                <a:cs typeface="Arial" pitchFamily="34" charset="0"/>
              </a:rPr>
              <a:t>It is a clinical syndrome characterized by disturbance in carbohydrates, fat, &amp; proteins metabolism due to either insulin deficiency or insulin resistance.</a:t>
            </a:r>
            <a:endParaRPr lang="ar-EG" altLang="en-US" sz="3000" dirty="0" smtClean="0"/>
          </a:p>
          <a:p>
            <a:pPr marL="457200" indent="-457200" algn="just" rtl="0" eaLnBrk="1" hangingPunct="1">
              <a:lnSpc>
                <a:spcPct val="90000"/>
              </a:lnSpc>
            </a:pPr>
            <a:r>
              <a:rPr lang="en-US" altLang="en-US" sz="3000" b="1" u="sng" dirty="0" smtClean="0">
                <a:cs typeface="Arial" pitchFamily="34" charset="0"/>
              </a:rPr>
              <a:t>Clinical presentation: 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3000" dirty="0" smtClean="0">
                <a:cs typeface="Arial" pitchFamily="34" charset="0"/>
              </a:rPr>
              <a:t>Polyuria, polydipsia, polyphagia, and weight changes.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3000" dirty="0" smtClean="0">
                <a:cs typeface="Arial" pitchFamily="34" charset="0"/>
              </a:rPr>
              <a:t>Complications of diabetes: recurrent infections, neuropathy, retinopathy, nephropathy, DKA.</a:t>
            </a:r>
          </a:p>
          <a:p>
            <a:pPr lvl="1" algn="just">
              <a:lnSpc>
                <a:spcPct val="90000"/>
              </a:lnSpc>
            </a:pPr>
            <a:endParaRPr lang="en-US" altLang="en-US" sz="3000" dirty="0" smtClean="0">
              <a:cs typeface="Arial" pitchFamily="34" charset="0"/>
            </a:endParaRPr>
          </a:p>
          <a:p>
            <a:pPr marL="457200" indent="-457200" algn="just" rtl="0" eaLnBrk="1" hangingPunct="1">
              <a:lnSpc>
                <a:spcPct val="90000"/>
              </a:lnSpc>
            </a:pPr>
            <a:endParaRPr lang="en-US" altLang="en-US" sz="30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32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5344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u="sng" dirty="0"/>
              <a:t>Adverse effects:</a:t>
            </a:r>
            <a:endParaRPr lang="en-US" altLang="en-US" sz="2800" u="sng" dirty="0" smtClean="0">
              <a:cs typeface="Arial" pitchFamily="34" charset="0"/>
            </a:endParaRP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Hypoglycemia 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Increased appetite and weight gain.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Pharmacologic failure is common due to progressive decline in β cell function.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Hepatotoxicity 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Teratogenicity 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altLang="en-US" sz="2800" dirty="0" smtClean="0">
                <a:cs typeface="Arial" pitchFamily="34" charset="0"/>
              </a:rPr>
              <a:t>Allergic reactions.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err="1" smtClean="0"/>
              <a:t>Disulfiram</a:t>
            </a:r>
            <a:r>
              <a:rPr lang="en-US" sz="2800" dirty="0" smtClean="0"/>
              <a:t>-like </a:t>
            </a:r>
            <a:r>
              <a:rPr lang="en-US" sz="2800" dirty="0"/>
              <a:t>reaction in patients ingesting alcohol </a:t>
            </a:r>
            <a:r>
              <a:rPr lang="de-DE" sz="2800" dirty="0" smtClean="0"/>
              <a:t>(chlorpropamide)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err="1" smtClean="0"/>
              <a:t>Dilutional</a:t>
            </a:r>
            <a:r>
              <a:rPr lang="en-US" sz="2800" dirty="0" smtClean="0"/>
              <a:t> hyponatremia, SIADH (</a:t>
            </a:r>
            <a:r>
              <a:rPr lang="en-US" sz="2800" dirty="0"/>
              <a:t>mainly with </a:t>
            </a:r>
            <a:r>
              <a:rPr lang="en-US" sz="2800" dirty="0" err="1"/>
              <a:t>chlorpropamide</a:t>
            </a:r>
            <a:r>
              <a:rPr lang="en-US" sz="2800" dirty="0"/>
              <a:t>)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endParaRPr lang="en-US" altLang="en-US" sz="28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7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B10202"/>
                </a:solidFill>
              </a:rPr>
              <a:t>2. </a:t>
            </a:r>
            <a:r>
              <a:rPr lang="en-US" sz="4000" b="1" dirty="0" err="1">
                <a:solidFill>
                  <a:srgbClr val="B10202"/>
                </a:solidFill>
              </a:rPr>
              <a:t>Meglitinides</a:t>
            </a:r>
            <a:endParaRPr lang="en-US" sz="4000" b="1" dirty="0">
              <a:solidFill>
                <a:srgbClr val="B10202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Repaglinide</a:t>
            </a:r>
            <a:r>
              <a:rPr lang="en-US" dirty="0" smtClean="0"/>
              <a:t>  </a:t>
            </a:r>
            <a:r>
              <a:rPr lang="en-US" dirty="0"/>
              <a:t>&amp; </a:t>
            </a:r>
            <a:r>
              <a:rPr lang="en-US" dirty="0" err="1" smtClean="0"/>
              <a:t>nateglinide</a:t>
            </a:r>
            <a:endParaRPr lang="en-US" altLang="en-US" dirty="0" smtClean="0">
              <a:cs typeface="Arial" pitchFamily="34" charset="0"/>
            </a:endParaRPr>
          </a:p>
          <a:p>
            <a:pPr algn="l" rtl="0" eaLnBrk="1" hangingPunct="1"/>
            <a:r>
              <a:rPr lang="en-US" altLang="en-US" dirty="0" smtClean="0">
                <a:cs typeface="Arial" pitchFamily="34" charset="0"/>
              </a:rPr>
              <a:t>They increase insulin secretion .</a:t>
            </a:r>
          </a:p>
          <a:p>
            <a:pPr algn="l" rtl="0" eaLnBrk="1" hangingPunct="1"/>
            <a:r>
              <a:rPr lang="en-US" altLang="en-US" dirty="0" smtClean="0">
                <a:cs typeface="Arial" pitchFamily="34" charset="0"/>
              </a:rPr>
              <a:t>Fast onset and short duration so; they are taken orally just </a:t>
            </a:r>
            <a:r>
              <a:rPr lang="en-US" altLang="en-US" i="1" dirty="0" smtClean="0">
                <a:cs typeface="Arial" pitchFamily="34" charset="0"/>
              </a:rPr>
              <a:t>before meals </a:t>
            </a:r>
            <a:r>
              <a:rPr lang="en-US" altLang="en-US" dirty="0" smtClean="0">
                <a:cs typeface="Arial" pitchFamily="34" charset="0"/>
              </a:rPr>
              <a:t>to control postprandial hyperglycemia.</a:t>
            </a:r>
          </a:p>
          <a:p>
            <a:pPr algn="l" rtl="0" eaLnBrk="1" hangingPunct="1"/>
            <a:r>
              <a:rPr lang="en-US" altLang="en-US" dirty="0" smtClean="0">
                <a:cs typeface="Arial" pitchFamily="34" charset="0"/>
              </a:rPr>
              <a:t>Hypoglycemia is the major side effect .</a:t>
            </a:r>
          </a:p>
          <a:p>
            <a:pPr algn="l" rtl="0" eaLnBrk="1" hangingPunct="1"/>
            <a:r>
              <a:rPr lang="en-US" altLang="en-US" dirty="0" smtClean="0">
                <a:cs typeface="Arial" pitchFamily="34" charset="0"/>
              </a:rPr>
              <a:t>They should be used with caution in patients with hepatic or renal impairment .</a:t>
            </a:r>
          </a:p>
        </p:txBody>
      </p:sp>
    </p:spTree>
    <p:extLst>
      <p:ext uri="{BB962C8B-B14F-4D97-AF65-F5344CB8AC3E}">
        <p14:creationId xmlns:p14="http://schemas.microsoft.com/office/powerpoint/2010/main" val="157240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3. </a:t>
            </a:r>
            <a:r>
              <a:rPr lang="en-US" b="1" dirty="0" err="1" smtClean="0">
                <a:solidFill>
                  <a:srgbClr val="C00000"/>
                </a:solidFill>
              </a:rPr>
              <a:t>Biguanides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4876800"/>
          </a:xfrm>
        </p:spPr>
        <p:txBody>
          <a:bodyPr/>
          <a:lstStyle/>
          <a:p>
            <a:r>
              <a:rPr lang="en-US" sz="2800" dirty="0" smtClean="0"/>
              <a:t>Metformin </a:t>
            </a:r>
            <a:endParaRPr lang="en-US" altLang="en-US" sz="2800" dirty="0" smtClean="0">
              <a:ea typeface="Times New Roman" pitchFamily="18" charset="0"/>
              <a:cs typeface="Traditional Arabic" pitchFamily="18" charset="-78"/>
            </a:endParaRPr>
          </a:p>
          <a:p>
            <a:pPr marL="457200" indent="-457200" algn="l" rtl="0" eaLnBrk="1" hangingPunct="1">
              <a:buFont typeface="Wingdings" pitchFamily="2" charset="2"/>
              <a:buNone/>
            </a:pPr>
            <a:r>
              <a:rPr lang="en-US" altLang="en-US" sz="2800" b="1" u="sng" dirty="0" smtClean="0">
                <a:ea typeface="Times New Roman" pitchFamily="18" charset="0"/>
                <a:cs typeface="Traditional Arabic" pitchFamily="18" charset="-78"/>
              </a:rPr>
              <a:t>Mechanism of action:</a:t>
            </a: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↑ insulin receptors sensitivity.</a:t>
            </a: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↓ intestinal glucose absorption</a:t>
            </a:r>
          </a:p>
          <a:p>
            <a:pPr marL="457200" indent="-457200" algn="l" rtl="0" eaLnBrk="1" hangingPunct="1">
              <a:buFont typeface="Wingdings" pitchFamily="2" charset="2"/>
              <a:buAutoNum type="arabicPeriod"/>
            </a:pPr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↓ hepatic gluconeogenesis. </a:t>
            </a:r>
          </a:p>
          <a:p>
            <a:pPr marL="457200" indent="-457200" algn="l" rtl="0" eaLnBrk="1" hangingPunct="1"/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It does not increase insulin secretion (so it doesn’t cause hypoglycemia).</a:t>
            </a:r>
          </a:p>
        </p:txBody>
      </p:sp>
    </p:spTree>
    <p:extLst>
      <p:ext uri="{BB962C8B-B14F-4D97-AF65-F5344CB8AC3E}">
        <p14:creationId xmlns:p14="http://schemas.microsoft.com/office/powerpoint/2010/main" val="199973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609600"/>
            <a:ext cx="85344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>
                <a:ea typeface="Times New Roman" pitchFamily="18" charset="0"/>
                <a:cs typeface="Traditional Arabic" pitchFamily="18" charset="-78"/>
              </a:rPr>
              <a:t>Pharmacokinetics</a:t>
            </a:r>
            <a:endParaRPr lang="en-US" altLang="en-US" sz="2800" u="sng" dirty="0" smtClean="0">
              <a:ea typeface="Times New Roman" pitchFamily="18" charset="0"/>
              <a:cs typeface="Traditional Arabic" pitchFamily="18" charset="-78"/>
            </a:endParaRPr>
          </a:p>
          <a:p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Metformin is well absorbed from small intestine.</a:t>
            </a:r>
          </a:p>
          <a:p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Does not bind to plasma proteins</a:t>
            </a:r>
          </a:p>
          <a:p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Excreted unchanged in urine. </a:t>
            </a:r>
          </a:p>
          <a:p>
            <a:r>
              <a:rPr lang="en-US" altLang="en-US" sz="2800" dirty="0" smtClean="0">
                <a:ea typeface="Times New Roman" pitchFamily="18" charset="0"/>
                <a:cs typeface="Traditional Arabic" pitchFamily="18" charset="-78"/>
              </a:rPr>
              <a:t>Half life is 1.5 - 4.5 hours, taken in three doses with meals.</a:t>
            </a:r>
          </a:p>
          <a:p>
            <a:pPr marL="0" indent="0">
              <a:buNone/>
            </a:pPr>
            <a:r>
              <a:rPr lang="en-US" sz="2800" b="1" u="sng" dirty="0"/>
              <a:t>Therapeutic uses:</a:t>
            </a:r>
            <a:endParaRPr lang="en-US" altLang="en-US" sz="2800" u="sng" dirty="0">
              <a:cs typeface="Arial" pitchFamily="34" charset="0"/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cs typeface="Arial" pitchFamily="34" charset="0"/>
              </a:rPr>
              <a:t>Type 2 DM either alone (in mild cases) or in combination with other drugs.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cs typeface="Arial" pitchFamily="34" charset="0"/>
              </a:rPr>
              <a:t>To enhance weight loss in obese patients.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cs typeface="Arial" pitchFamily="34" charset="0"/>
              </a:rPr>
              <a:t>Polycystic ovary syndrome; it lowers serum androgens and restores normal menstrual cycles and ovulation.</a:t>
            </a:r>
          </a:p>
          <a:p>
            <a:endParaRPr lang="en-US" altLang="en-US" sz="2800" dirty="0" smtClean="0">
              <a:ea typeface="Times New Roman" pitchFamily="18" charset="0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6568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2800" b="1" u="sng" dirty="0"/>
              <a:t>Adverse effects:</a:t>
            </a:r>
            <a:endParaRPr lang="en-US" altLang="en-US" sz="2800" u="sng" dirty="0" smtClean="0"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800" dirty="0" smtClean="0">
                <a:cs typeface="Arial" pitchFamily="34" charset="0"/>
              </a:rPr>
              <a:t>GIT upset (the most common): anorexia, vomiting, and diarrhea.</a:t>
            </a:r>
          </a:p>
          <a:p>
            <a:pPr>
              <a:lnSpc>
                <a:spcPct val="110000"/>
              </a:lnSpc>
            </a:pPr>
            <a:r>
              <a:rPr lang="en-US" altLang="en-US" sz="2800" dirty="0" smtClean="0">
                <a:cs typeface="Arial" pitchFamily="34" charset="0"/>
              </a:rPr>
              <a:t>↓ absorption of vitamin </a:t>
            </a:r>
            <a:r>
              <a:rPr lang="en-US" altLang="en-US" sz="2800" dirty="0" smtClean="0">
                <a:cs typeface="Arial" pitchFamily="34" charset="0"/>
              </a:rPr>
              <a:t>B12</a:t>
            </a:r>
            <a:endParaRPr lang="en-US" altLang="en-US" sz="2800" dirty="0" smtClean="0">
              <a:cs typeface="Arial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800" dirty="0" smtClean="0">
                <a:cs typeface="Arial" pitchFamily="34" charset="0"/>
              </a:rPr>
              <a:t>Lactic </a:t>
            </a:r>
            <a:r>
              <a:rPr lang="en-US" altLang="en-US" sz="2800" dirty="0" smtClean="0">
                <a:cs typeface="Arial" pitchFamily="34" charset="0"/>
              </a:rPr>
              <a:t>acidosis with renal failure </a:t>
            </a:r>
            <a:endParaRPr lang="en-US" altLang="en-US" sz="2800" dirty="0" smtClean="0"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b="1" u="sng" dirty="0">
                <a:ea typeface="Times New Roman" pitchFamily="18" charset="0"/>
                <a:cs typeface="Traditional Arabic" pitchFamily="18" charset="-78"/>
              </a:rPr>
              <a:t>Contraindications</a:t>
            </a:r>
            <a:endParaRPr lang="en-US" altLang="en-US" sz="2800" b="1" u="sng" dirty="0">
              <a:ea typeface="Times New Roman" pitchFamily="18" charset="0"/>
              <a:cs typeface="Traditional Arabic" pitchFamily="18" charset="-78"/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ea typeface="Times New Roman" pitchFamily="18" charset="0"/>
                <a:cs typeface="Traditional Arabic" pitchFamily="18" charset="-78"/>
              </a:rPr>
              <a:t>Patients with renal impairment.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ea typeface="Times New Roman" pitchFamily="18" charset="0"/>
                <a:cs typeface="Traditional Arabic" pitchFamily="18" charset="-78"/>
              </a:rPr>
              <a:t>Patients with hepatic impairment.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ea typeface="Times New Roman" pitchFamily="18" charset="0"/>
                <a:cs typeface="Traditional Arabic" pitchFamily="18" charset="-78"/>
              </a:rPr>
              <a:t>Past history of lactic acidosis.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2800" dirty="0">
                <a:ea typeface="Times New Roman" pitchFamily="18" charset="0"/>
                <a:cs typeface="Traditional Arabic" pitchFamily="18" charset="-78"/>
              </a:rPr>
              <a:t>Chronic lung disease.</a:t>
            </a:r>
          </a:p>
          <a:p>
            <a:pPr>
              <a:lnSpc>
                <a:spcPct val="110000"/>
              </a:lnSpc>
            </a:pPr>
            <a:endParaRPr lang="en-US" altLang="en-US" sz="28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1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3800" b="1" dirty="0" smtClean="0">
                <a:solidFill>
                  <a:srgbClr val="C00000"/>
                </a:solidFill>
              </a:rPr>
              <a:t>4. </a:t>
            </a:r>
            <a:r>
              <a:rPr lang="en-US" sz="3800" b="1" dirty="0" err="1" smtClean="0">
                <a:solidFill>
                  <a:srgbClr val="C00000"/>
                </a:solidFill>
              </a:rPr>
              <a:t>Thiazolidinediones</a:t>
            </a:r>
            <a:endParaRPr lang="en-US" sz="3800" b="1" dirty="0" smtClean="0">
              <a:solidFill>
                <a:srgbClr val="C000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17637"/>
            <a:ext cx="8610600" cy="4525963"/>
          </a:xfrm>
        </p:spPr>
        <p:txBody>
          <a:bodyPr>
            <a:noAutofit/>
          </a:bodyPr>
          <a:lstStyle/>
          <a:p>
            <a:r>
              <a:rPr lang="en-US" altLang="en-US" sz="2700" dirty="0" smtClean="0">
                <a:cs typeface="Arial" pitchFamily="34" charset="0"/>
              </a:rPr>
              <a:t>Pioglitazone , Rosiglitazone (</a:t>
            </a:r>
            <a:r>
              <a:rPr lang="en-US" sz="2700" dirty="0" smtClean="0"/>
              <a:t>Insulin sensitizers)</a:t>
            </a:r>
            <a:endParaRPr lang="en-US" altLang="en-US" sz="2700" dirty="0" smtClean="0">
              <a:cs typeface="Arial" pitchFamily="34" charset="0"/>
            </a:endParaRPr>
          </a:p>
          <a:p>
            <a:pPr marL="0" indent="0" algn="l" rtl="0" eaLnBrk="1" hangingPunct="1">
              <a:buNone/>
            </a:pPr>
            <a:r>
              <a:rPr lang="en-US" altLang="en-US" sz="2700" b="1" u="sng" dirty="0" smtClean="0">
                <a:cs typeface="Arial" pitchFamily="34" charset="0"/>
              </a:rPr>
              <a:t>Mechanism of action</a:t>
            </a:r>
          </a:p>
          <a:p>
            <a:r>
              <a:rPr lang="en-US" sz="2700" dirty="0" smtClean="0"/>
              <a:t>They </a:t>
            </a:r>
            <a:r>
              <a:rPr lang="en-US" sz="2700" dirty="0"/>
              <a:t>bind to a nuclear receptor (peroxisome proliferator activated receptor, PPAR), located mainly in adipose tissue, skeletal muscle and liver, which regulates the transcription of several insulin responsive </a:t>
            </a:r>
            <a:r>
              <a:rPr lang="en-US" sz="2700" dirty="0" smtClean="0"/>
              <a:t>genes leading the following effects: </a:t>
            </a:r>
            <a:endParaRPr lang="en-US" altLang="en-US" sz="2700" dirty="0" smtClean="0">
              <a:cs typeface="Arial" pitchFamily="34" charset="0"/>
            </a:endParaRPr>
          </a:p>
          <a:p>
            <a:pPr lvl="1"/>
            <a:r>
              <a:rPr lang="en-US" altLang="en-US" sz="2700" dirty="0" smtClean="0">
                <a:cs typeface="Arial" pitchFamily="34" charset="0"/>
              </a:rPr>
              <a:t>↑ Insulin receptor sensitivity (by about 60%).</a:t>
            </a:r>
          </a:p>
          <a:p>
            <a:pPr lvl="1"/>
            <a:r>
              <a:rPr lang="en-US" altLang="en-US" sz="2700" dirty="0" smtClean="0">
                <a:cs typeface="Arial" pitchFamily="34" charset="0"/>
              </a:rPr>
              <a:t>↑ number of glucose transporters →↑ glucose uptake.</a:t>
            </a:r>
          </a:p>
          <a:p>
            <a:r>
              <a:rPr lang="en-US" altLang="en-US" sz="2700" dirty="0" smtClean="0">
                <a:cs typeface="Arial" pitchFamily="34" charset="0"/>
              </a:rPr>
              <a:t>Have beneficial effect on serum lipoprotein levels (↓TGs).</a:t>
            </a:r>
          </a:p>
        </p:txBody>
      </p:sp>
    </p:spTree>
    <p:extLst>
      <p:ext uri="{BB962C8B-B14F-4D97-AF65-F5344CB8AC3E}">
        <p14:creationId xmlns:p14="http://schemas.microsoft.com/office/powerpoint/2010/main" val="180027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382000" cy="5486400"/>
          </a:xfrm>
        </p:spPr>
        <p:txBody>
          <a:bodyPr>
            <a:normAutofit/>
          </a:bodyPr>
          <a:lstStyle/>
          <a:p>
            <a:pPr marL="0" indent="0" algn="l" rtl="0" eaLnBrk="1" hangingPunct="1">
              <a:buNone/>
            </a:pPr>
            <a:r>
              <a:rPr lang="en-US" altLang="en-US" sz="2800" b="1" u="sng" dirty="0" smtClean="0">
                <a:cs typeface="Arial" pitchFamily="34" charset="0"/>
              </a:rPr>
              <a:t>Therapeutic uses: </a:t>
            </a:r>
          </a:p>
          <a:p>
            <a:pPr algn="l" rtl="0" eaLnBrk="1" hangingPunct="1"/>
            <a:r>
              <a:rPr lang="en-US" altLang="en-US" sz="2800" dirty="0" smtClean="0">
                <a:cs typeface="Arial" pitchFamily="34" charset="0"/>
              </a:rPr>
              <a:t>To improve insulin resistance in type 2 DM.</a:t>
            </a:r>
          </a:p>
          <a:p>
            <a:pPr marL="0" indent="0" algn="l" rtl="0" eaLnBrk="1" hangingPunct="1">
              <a:buNone/>
            </a:pPr>
            <a:r>
              <a:rPr lang="en-US" altLang="en-US" sz="2800" b="1" u="sng" dirty="0" smtClean="0">
                <a:cs typeface="Arial" pitchFamily="34" charset="0"/>
              </a:rPr>
              <a:t>Adverse effects:</a:t>
            </a:r>
          </a:p>
          <a:p>
            <a:r>
              <a:rPr lang="en-US" altLang="en-US" sz="2800" dirty="0" smtClean="0">
                <a:cs typeface="Arial" pitchFamily="34" charset="0"/>
              </a:rPr>
              <a:t>Does not cause hypoglycemia </a:t>
            </a:r>
          </a:p>
          <a:p>
            <a:r>
              <a:rPr lang="en-US" altLang="en-US" sz="2800" dirty="0" smtClean="0">
                <a:cs typeface="Arial" pitchFamily="34" charset="0"/>
              </a:rPr>
              <a:t>Hepatotoxicity</a:t>
            </a:r>
          </a:p>
          <a:p>
            <a:r>
              <a:rPr lang="en-US" altLang="en-US" sz="2800" dirty="0" smtClean="0">
                <a:cs typeface="Arial" pitchFamily="34" charset="0"/>
              </a:rPr>
              <a:t>Fluid retention leading to peripheral edema &amp; weight gain. (avoid in patients with CHF).</a:t>
            </a:r>
          </a:p>
        </p:txBody>
      </p:sp>
    </p:spTree>
    <p:extLst>
      <p:ext uri="{BB962C8B-B14F-4D97-AF65-F5344CB8AC3E}">
        <p14:creationId xmlns:p14="http://schemas.microsoft.com/office/powerpoint/2010/main" val="266248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3800" b="1" dirty="0" smtClean="0">
                <a:solidFill>
                  <a:srgbClr val="C00000"/>
                </a:solidFill>
              </a:rPr>
              <a:t>5. αAlpha-</a:t>
            </a:r>
            <a:r>
              <a:rPr lang="en-US" sz="3800" b="1" dirty="0" err="1" smtClean="0">
                <a:solidFill>
                  <a:srgbClr val="C00000"/>
                </a:solidFill>
              </a:rPr>
              <a:t>Glucosidase</a:t>
            </a:r>
            <a:r>
              <a:rPr lang="en-US" sz="3800" b="1" dirty="0" smtClean="0">
                <a:solidFill>
                  <a:srgbClr val="C00000"/>
                </a:solidFill>
              </a:rPr>
              <a:t> inhibitors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86800" cy="4648200"/>
          </a:xfrm>
        </p:spPr>
        <p:txBody>
          <a:bodyPr>
            <a:noAutofit/>
          </a:bodyPr>
          <a:lstStyle/>
          <a:p>
            <a:r>
              <a:rPr lang="en-US" sz="2600" dirty="0" err="1"/>
              <a:t>Miglitol</a:t>
            </a:r>
            <a:r>
              <a:rPr lang="en-US" sz="2600" dirty="0"/>
              <a:t> and </a:t>
            </a:r>
            <a:r>
              <a:rPr lang="en-US" sz="2600" dirty="0" err="1"/>
              <a:t>acarbose</a:t>
            </a:r>
            <a:endParaRPr lang="en-US" altLang="en-US" sz="2600" b="1" u="sng" dirty="0" smtClean="0">
              <a:cs typeface="Arial" pitchFamily="34" charset="0"/>
            </a:endParaRPr>
          </a:p>
          <a:p>
            <a:r>
              <a:rPr lang="en-US" altLang="en-US" sz="2600" dirty="0" smtClean="0">
                <a:cs typeface="Arial" pitchFamily="34" charset="0"/>
              </a:rPr>
              <a:t>They act by competitive inhibition of intestinal </a:t>
            </a:r>
            <a:r>
              <a:rPr lang="en-US" altLang="en-US" sz="2600" i="1" dirty="0" smtClean="0">
                <a:cs typeface="Arial" pitchFamily="34" charset="0"/>
              </a:rPr>
              <a:t>α-</a:t>
            </a:r>
            <a:r>
              <a:rPr lang="en-US" altLang="en-US" sz="2600" i="1" dirty="0" err="1" smtClean="0">
                <a:cs typeface="Arial" pitchFamily="34" charset="0"/>
              </a:rPr>
              <a:t>glucosidase</a:t>
            </a:r>
            <a:r>
              <a:rPr lang="en-US" altLang="en-US" sz="2600" i="1" dirty="0" smtClean="0">
                <a:cs typeface="Arial" pitchFamily="34" charset="0"/>
              </a:rPr>
              <a:t> enzyme </a:t>
            </a:r>
            <a:r>
              <a:rPr lang="en-US" sz="2600" dirty="0"/>
              <a:t>involved in the breakdown of starches into simple sugars </a:t>
            </a:r>
            <a:r>
              <a:rPr lang="en-US" altLang="en-US" sz="2600" dirty="0" smtClean="0">
                <a:cs typeface="Arial" pitchFamily="34" charset="0"/>
              </a:rPr>
              <a:t>→ ↓ digestion &amp; absorption of carbohydrates.</a:t>
            </a:r>
          </a:p>
          <a:p>
            <a:r>
              <a:rPr lang="en-US" altLang="en-US" sz="2600" dirty="0" smtClean="0">
                <a:cs typeface="Arial" pitchFamily="34" charset="0"/>
              </a:rPr>
              <a:t>Does not cause hypoglycemia </a:t>
            </a:r>
          </a:p>
          <a:p>
            <a:pPr algn="l" rtl="0" eaLnBrk="1" hangingPunct="1"/>
            <a:r>
              <a:rPr lang="en-US" altLang="en-US" sz="2600" dirty="0" smtClean="0">
                <a:cs typeface="Arial" pitchFamily="34" charset="0"/>
              </a:rPr>
              <a:t>GIT side effects are common: flatulence, diarrhea, abdominal pain.</a:t>
            </a:r>
          </a:p>
          <a:p>
            <a:r>
              <a:rPr lang="en-US" sz="2600" dirty="0"/>
              <a:t>Elimination: </a:t>
            </a:r>
            <a:r>
              <a:rPr lang="en-US" sz="2600" dirty="0" err="1"/>
              <a:t>miglitol</a:t>
            </a:r>
            <a:r>
              <a:rPr lang="en-US" sz="2600" dirty="0"/>
              <a:t> &gt; 90% by the </a:t>
            </a:r>
            <a:r>
              <a:rPr lang="en-US" sz="2600" dirty="0" smtClean="0"/>
              <a:t>kidney (avoid in renal failure)</a:t>
            </a:r>
            <a:endParaRPr lang="en-US" sz="2600" dirty="0"/>
          </a:p>
          <a:p>
            <a:pPr algn="l" rtl="0" eaLnBrk="1" hangingPunct="1"/>
            <a:r>
              <a:rPr lang="en-US" altLang="en-US" sz="2600" dirty="0" smtClean="0">
                <a:cs typeface="Arial" pitchFamily="34" charset="0"/>
              </a:rPr>
              <a:t>They should be avoided in patients with inflammatory bowel disease.</a:t>
            </a:r>
          </a:p>
        </p:txBody>
      </p:sp>
    </p:spTree>
    <p:extLst>
      <p:ext uri="{BB962C8B-B14F-4D97-AF65-F5344CB8AC3E}">
        <p14:creationId xmlns:p14="http://schemas.microsoft.com/office/powerpoint/2010/main" val="41659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Drug interactions with oral hypoglycemic drugs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533400" indent="-533400" algn="l" rtl="0" eaLnBrk="1" hangingPunct="1">
              <a:buFont typeface="+mj-lt"/>
              <a:buAutoNum type="arabicPeriod"/>
            </a:pPr>
            <a:r>
              <a:rPr lang="en-US" altLang="en-US" sz="2800" b="1" u="sng" dirty="0" smtClean="0">
                <a:cs typeface="Arial" pitchFamily="34" charset="0"/>
              </a:rPr>
              <a:t>Drugs potentiate the hypoglycemic effect: 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Microsomal enzyme inhibitors. </a:t>
            </a:r>
          </a:p>
          <a:p>
            <a:pPr lvl="1"/>
            <a:r>
              <a:rPr lang="en-US" altLang="en-US" dirty="0" smtClean="0">
                <a:cs typeface="Arial" pitchFamily="34" charset="0"/>
              </a:rPr>
              <a:t>β-blockers</a:t>
            </a:r>
            <a:r>
              <a:rPr lang="en-US" altLang="en-US" dirty="0">
                <a:cs typeface="Arial" pitchFamily="34" charset="0"/>
              </a:rPr>
              <a:t> </a:t>
            </a:r>
            <a:r>
              <a:rPr lang="en-US" altLang="en-US" dirty="0" smtClean="0">
                <a:cs typeface="Arial" pitchFamily="34" charset="0"/>
              </a:rPr>
              <a:t>( it masks the symptoms of hypoglycemia) </a:t>
            </a:r>
            <a:endParaRPr lang="en-US" altLang="en-US" dirty="0" smtClean="0">
              <a:cs typeface="Arial" pitchFamily="34" charset="0"/>
            </a:endParaRPr>
          </a:p>
          <a:p>
            <a:pPr lvl="1"/>
            <a:r>
              <a:rPr lang="en-US" altLang="en-US" dirty="0" smtClean="0">
                <a:cs typeface="Arial" pitchFamily="34" charset="0"/>
              </a:rPr>
              <a:t>Salicylates.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altLang="en-US" sz="2800" b="1" u="sng" dirty="0" smtClean="0">
                <a:cs typeface="Arial" pitchFamily="34" charset="0"/>
              </a:rPr>
              <a:t>Drugs </a:t>
            </a:r>
            <a:r>
              <a:rPr lang="en-US" altLang="en-US" sz="2800" b="1" u="sng" dirty="0">
                <a:cs typeface="Arial" pitchFamily="34" charset="0"/>
              </a:rPr>
              <a:t>antagonize the hypoglycemic effect:</a:t>
            </a:r>
          </a:p>
          <a:p>
            <a:pPr lvl="1"/>
            <a:r>
              <a:rPr lang="en-US" altLang="en-US" dirty="0">
                <a:cs typeface="Arial" pitchFamily="34" charset="0"/>
              </a:rPr>
              <a:t>Microsomal enzyme inducers. </a:t>
            </a:r>
          </a:p>
          <a:p>
            <a:pPr lvl="1"/>
            <a:r>
              <a:rPr lang="en-US" altLang="en-US" dirty="0">
                <a:cs typeface="Arial" pitchFamily="34" charset="0"/>
              </a:rPr>
              <a:t>β-agonists. </a:t>
            </a:r>
          </a:p>
          <a:p>
            <a:pPr lvl="1"/>
            <a:r>
              <a:rPr lang="en-US" altLang="en-US" dirty="0">
                <a:cs typeface="Arial" pitchFamily="34" charset="0"/>
              </a:rPr>
              <a:t>Thiazides and </a:t>
            </a:r>
            <a:r>
              <a:rPr lang="en-US" altLang="en-US" dirty="0" err="1">
                <a:cs typeface="Arial" pitchFamily="34" charset="0"/>
              </a:rPr>
              <a:t>diazoxide</a:t>
            </a:r>
            <a:r>
              <a:rPr lang="en-US" altLang="en-US" dirty="0">
                <a:cs typeface="Arial" pitchFamily="34" charset="0"/>
              </a:rPr>
              <a:t>. </a:t>
            </a:r>
          </a:p>
          <a:p>
            <a:pPr lvl="1"/>
            <a:r>
              <a:rPr lang="en-US" altLang="en-US" dirty="0">
                <a:cs typeface="Arial" pitchFamily="34" charset="0"/>
              </a:rPr>
              <a:t>Anti-insulin hormones: e.g. steroids and glucagon.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endParaRPr lang="en-US" altLang="en-US" sz="28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47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b="1" u="sng" dirty="0">
                <a:cs typeface="Arial" pitchFamily="34" charset="0"/>
              </a:rPr>
              <a:t>Types of diabetes</a:t>
            </a:r>
          </a:p>
          <a:p>
            <a:pPr lvl="1"/>
            <a:r>
              <a:rPr lang="en-US" altLang="en-US" b="1" u="sng" dirty="0">
                <a:cs typeface="Arial" pitchFamily="34" charset="0"/>
              </a:rPr>
              <a:t>Type 1 </a:t>
            </a:r>
            <a:r>
              <a:rPr lang="en-US" altLang="en-US" b="1" u="sng" dirty="0" smtClean="0">
                <a:cs typeface="Arial" pitchFamily="34" charset="0"/>
              </a:rPr>
              <a:t>DM: </a:t>
            </a:r>
            <a:r>
              <a:rPr lang="en-US" dirty="0">
                <a:latin typeface="Arial" pitchFamily="34" charset="0"/>
                <a:cs typeface="Arial" pitchFamily="34" charset="0"/>
              </a:rPr>
              <a:t>Autoimmune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destruction of pancreatic </a:t>
            </a:r>
            <a:r>
              <a:rPr lang="en-US" dirty="0">
                <a:latin typeface="Arial" pitchFamily="34" charset="0"/>
                <a:cs typeface="Arial" pitchFamily="34" charset="0"/>
              </a:rPr>
              <a:t>beta cells.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There is absolute insulin deficiency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en-US" dirty="0">
              <a:cs typeface="Arial" pitchFamily="34" charset="0"/>
            </a:endParaRPr>
          </a:p>
          <a:p>
            <a:pPr lvl="1"/>
            <a:r>
              <a:rPr lang="en-US" altLang="en-US" b="1" u="sng" dirty="0">
                <a:cs typeface="Arial" pitchFamily="34" charset="0"/>
              </a:rPr>
              <a:t>Type 2 </a:t>
            </a:r>
            <a:r>
              <a:rPr lang="en-US" altLang="en-US" b="1" u="sng" dirty="0" smtClean="0">
                <a:cs typeface="Arial" pitchFamily="34" charset="0"/>
              </a:rPr>
              <a:t>DM: </a:t>
            </a:r>
            <a:r>
              <a:rPr lang="en-US" dirty="0">
                <a:latin typeface="Arial" pitchFamily="34" charset="0"/>
                <a:cs typeface="Arial" pitchFamily="34" charset="0"/>
              </a:rPr>
              <a:t>Pancreas produces some insulin but either the amount is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not sufficient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 there is insulin resistance 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en-US" dirty="0"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9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543"/>
            <a:ext cx="8229600" cy="9318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B10202"/>
                </a:solidFill>
              </a:rPr>
              <a:t>Preparation of </a:t>
            </a:r>
            <a:r>
              <a:rPr lang="en-US" b="1" dirty="0" err="1" smtClean="0">
                <a:solidFill>
                  <a:srgbClr val="B10202"/>
                </a:solidFill>
              </a:rPr>
              <a:t>insulins</a:t>
            </a:r>
            <a:r>
              <a:rPr lang="en-US" b="1" dirty="0" smtClean="0">
                <a:solidFill>
                  <a:srgbClr val="B10202"/>
                </a:solidFill>
              </a:rPr>
              <a:t> </a:t>
            </a:r>
            <a:endParaRPr lang="en-US" b="1" dirty="0">
              <a:solidFill>
                <a:srgbClr val="B1020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580867"/>
              </p:ext>
            </p:extLst>
          </p:nvPr>
        </p:nvGraphicFramePr>
        <p:xfrm>
          <a:off x="285750" y="1135154"/>
          <a:ext cx="8572500" cy="488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75"/>
                <a:gridCol w="1984375"/>
                <a:gridCol w="1984375"/>
                <a:gridCol w="1984375"/>
              </a:tblGrid>
              <a:tr h="6798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Preparation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Onset of effect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Peak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Activity duration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B10202"/>
                          </a:solidFill>
                        </a:rPr>
                        <a:t>(hours)</a:t>
                      </a:r>
                      <a:endParaRPr lang="en-US" dirty="0">
                        <a:solidFill>
                          <a:srgbClr val="B10202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5210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b="1" u="sng" dirty="0" smtClean="0">
                          <a:solidFill>
                            <a:srgbClr val="0000FF"/>
                          </a:solidFill>
                        </a:rPr>
                        <a:t>Rapid-acting </a:t>
                      </a:r>
                      <a:r>
                        <a:rPr lang="en-US" b="1" u="sng" dirty="0" err="1" smtClean="0">
                          <a:solidFill>
                            <a:srgbClr val="0000FF"/>
                          </a:solidFill>
                        </a:rPr>
                        <a:t>insulins</a:t>
                      </a:r>
                      <a:endParaRPr lang="en-US" b="1" u="sng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dirty="0" smtClean="0"/>
                        <a:t>Insulin </a:t>
                      </a:r>
                      <a:r>
                        <a:rPr lang="en-US" dirty="0" err="1" smtClean="0"/>
                        <a:t>Lispro</a:t>
                      </a:r>
                      <a:endParaRPr lang="en-US" dirty="0" smtClean="0"/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dirty="0" smtClean="0"/>
                        <a:t>Insulin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Aspart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 – 20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30 – 60 minutes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 – 5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75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b="1" u="sng" dirty="0" smtClean="0">
                          <a:solidFill>
                            <a:srgbClr val="0000FF"/>
                          </a:solidFill>
                        </a:rPr>
                        <a:t>Short-acting</a:t>
                      </a:r>
                      <a:r>
                        <a:rPr lang="en-US" b="1" u="sng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b="1" u="sng" baseline="0" dirty="0" err="1" smtClean="0">
                          <a:solidFill>
                            <a:srgbClr val="0000FF"/>
                          </a:solidFill>
                        </a:rPr>
                        <a:t>insulins</a:t>
                      </a:r>
                      <a:endParaRPr lang="en-US" b="1" u="sng" baseline="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baseline="0" dirty="0" smtClean="0"/>
                        <a:t>Regular insulin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30 – 60 minutes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– 2 hours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 – 7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34345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b="1" u="sng" dirty="0" smtClean="0">
                          <a:solidFill>
                            <a:srgbClr val="0000FF"/>
                          </a:solidFill>
                        </a:rPr>
                        <a:t>Intermediate-acting</a:t>
                      </a:r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dirty="0" smtClean="0"/>
                        <a:t>NPH</a:t>
                      </a:r>
                      <a:r>
                        <a:rPr lang="en-US" baseline="0" dirty="0" smtClean="0"/>
                        <a:t> (Neutral protamine </a:t>
                      </a:r>
                      <a:r>
                        <a:rPr lang="en-US" baseline="0" dirty="0" err="1" smtClean="0"/>
                        <a:t>Hagedorn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baseline="0" dirty="0" smtClean="0"/>
                        <a:t>Insulin Lente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– 2 hours</a:t>
                      </a: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 – 12 hours</a:t>
                      </a:r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 – 24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10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b="1" u="sng" dirty="0" smtClean="0">
                          <a:solidFill>
                            <a:srgbClr val="0000FF"/>
                          </a:solidFill>
                        </a:rPr>
                        <a:t>Long-acting </a:t>
                      </a:r>
                      <a:r>
                        <a:rPr lang="en-US" b="1" u="sng" dirty="0" err="1" smtClean="0">
                          <a:solidFill>
                            <a:srgbClr val="0000FF"/>
                          </a:solidFill>
                        </a:rPr>
                        <a:t>insulins</a:t>
                      </a:r>
                      <a:endParaRPr lang="en-US" b="1" u="sng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dirty="0" smtClean="0"/>
                        <a:t>Insulin </a:t>
                      </a:r>
                      <a:r>
                        <a:rPr lang="en-US" dirty="0" err="1" smtClean="0"/>
                        <a:t>Ultralente</a:t>
                      </a:r>
                      <a:endParaRPr lang="en-US" dirty="0" smtClean="0"/>
                    </a:p>
                    <a:p>
                      <a:pPr marL="285750" indent="-285750">
                        <a:buClr>
                          <a:srgbClr val="3366FF"/>
                        </a:buClr>
                        <a:buFont typeface="Lucida Grande"/>
                        <a:buChar char="☛"/>
                      </a:pPr>
                      <a:r>
                        <a:rPr lang="en-US" dirty="0" smtClean="0"/>
                        <a:t>Insulin </a:t>
                      </a:r>
                      <a:r>
                        <a:rPr lang="en-US" dirty="0" err="1" smtClean="0"/>
                        <a:t>glargine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– 6 hours</a:t>
                      </a:r>
                    </a:p>
                    <a:p>
                      <a:pPr algn="l"/>
                      <a:r>
                        <a:rPr lang="en-US" dirty="0" smtClean="0"/>
                        <a:t>1 – 2 hours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16 – 18</a:t>
                      </a:r>
                      <a:r>
                        <a:rPr lang="en-US" baseline="0" dirty="0" smtClean="0"/>
                        <a:t> hours</a:t>
                      </a:r>
                    </a:p>
                    <a:p>
                      <a:pPr algn="l"/>
                      <a:r>
                        <a:rPr lang="en-US" baseline="0" dirty="0" smtClean="0"/>
                        <a:t>No peak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24 – 36</a:t>
                      </a:r>
                    </a:p>
                    <a:p>
                      <a:pPr algn="l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6190299"/>
            <a:ext cx="8572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400" b="1" dirty="0"/>
              <a:t>Note: A</a:t>
            </a:r>
            <a:r>
              <a:rPr lang="en-US" sz="1400" dirty="0"/>
              <a:t>ll are administered subcutaneously</a:t>
            </a:r>
            <a:r>
              <a:rPr lang="en-US" sz="1400" b="1" dirty="0"/>
              <a:t>; Regular insulin can be administered I.V.</a:t>
            </a:r>
            <a:r>
              <a:rPr lang="en-US" sz="1400" b="1" dirty="0" smtClean="0"/>
              <a:t>, </a:t>
            </a:r>
            <a:r>
              <a:rPr lang="en-US" sz="1400" dirty="0" smtClean="0"/>
              <a:t>especially </a:t>
            </a:r>
            <a:r>
              <a:rPr lang="en-US" sz="1400" dirty="0"/>
              <a:t>in the management of diabetic ketoacidosis; surgery and during acute infections.</a:t>
            </a:r>
          </a:p>
        </p:txBody>
      </p:sp>
    </p:spTree>
    <p:extLst>
      <p:ext uri="{BB962C8B-B14F-4D97-AF65-F5344CB8AC3E}">
        <p14:creationId xmlns:p14="http://schemas.microsoft.com/office/powerpoint/2010/main" val="331320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8648"/>
            <a:ext cx="8229600" cy="834905"/>
          </a:xfrm>
        </p:spPr>
        <p:txBody>
          <a:bodyPr/>
          <a:lstStyle/>
          <a:p>
            <a:r>
              <a:rPr lang="en-US" b="1" dirty="0" smtClean="0">
                <a:solidFill>
                  <a:srgbClr val="B10202"/>
                </a:solidFill>
              </a:rPr>
              <a:t>Mechanism of Action of Insulin</a:t>
            </a:r>
            <a:endParaRPr lang="en-US" b="1" dirty="0">
              <a:solidFill>
                <a:srgbClr val="B1020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182540"/>
            <a:ext cx="8382000" cy="5430922"/>
          </a:xfrm>
        </p:spPr>
        <p:txBody>
          <a:bodyPr>
            <a:noAutofit/>
          </a:bodyPr>
          <a:lstStyle/>
          <a:p>
            <a:pPr algn="just">
              <a:spcAft>
                <a:spcPts val="1800"/>
              </a:spcAft>
            </a:pPr>
            <a:r>
              <a:rPr lang="en-US" sz="2800" dirty="0" smtClean="0"/>
              <a:t>Insulin </a:t>
            </a:r>
            <a:r>
              <a:rPr lang="en-US" sz="2800" dirty="0"/>
              <a:t>binds to a specific </a:t>
            </a:r>
            <a:r>
              <a:rPr lang="en-US" sz="2800" dirty="0" err="1"/>
              <a:t>transmembrane</a:t>
            </a:r>
            <a:r>
              <a:rPr lang="en-US" sz="2800" dirty="0"/>
              <a:t> </a:t>
            </a:r>
            <a:r>
              <a:rPr lang="en-US" sz="2800" b="1" i="1" dirty="0"/>
              <a:t>tyrosine-kinase </a:t>
            </a:r>
            <a:r>
              <a:rPr lang="en-US" sz="2800" b="1" i="1" dirty="0" smtClean="0"/>
              <a:t>linked receptor </a:t>
            </a:r>
            <a:r>
              <a:rPr lang="en-US" sz="2800" dirty="0"/>
              <a:t>located in cell membranes of most tissues. The </a:t>
            </a:r>
            <a:r>
              <a:rPr lang="en-US" sz="2800" dirty="0" smtClean="0"/>
              <a:t>receptor consists </a:t>
            </a:r>
            <a:r>
              <a:rPr lang="en-US" sz="2800" dirty="0"/>
              <a:t>of two alpha subunits linked to two beta </a:t>
            </a:r>
            <a:r>
              <a:rPr lang="en-US" sz="2800" dirty="0" smtClean="0"/>
              <a:t>subunits.</a:t>
            </a:r>
          </a:p>
          <a:p>
            <a:pPr algn="just">
              <a:spcAft>
                <a:spcPts val="1800"/>
              </a:spcAft>
              <a:buClr>
                <a:srgbClr val="800000"/>
              </a:buClr>
            </a:pPr>
            <a:r>
              <a:rPr lang="en-US" sz="2800" dirty="0" smtClean="0"/>
              <a:t>Insulin </a:t>
            </a:r>
            <a:r>
              <a:rPr lang="en-US" sz="2800" dirty="0"/>
              <a:t>binding to the alpha subunits causes the activation of the </a:t>
            </a:r>
            <a:r>
              <a:rPr lang="en-US" sz="2800" dirty="0" smtClean="0"/>
              <a:t>beta receptor subunit</a:t>
            </a:r>
            <a:r>
              <a:rPr lang="en-US" sz="2800" dirty="0"/>
              <a:t>, which contain the </a:t>
            </a:r>
            <a:r>
              <a:rPr lang="en-US" sz="2800" b="1" i="1" dirty="0"/>
              <a:t>tyrosine kinase. </a:t>
            </a:r>
            <a:r>
              <a:rPr lang="en-US" sz="2800" dirty="0"/>
              <a:t>The enzyme </a:t>
            </a:r>
            <a:r>
              <a:rPr lang="en-US" sz="2800" dirty="0" smtClean="0"/>
              <a:t>is phosphorylated </a:t>
            </a:r>
            <a:r>
              <a:rPr lang="en-US" sz="2800" dirty="0"/>
              <a:t>and this turn leads to the following </a:t>
            </a:r>
            <a:r>
              <a:rPr lang="en-US" sz="2800" dirty="0" smtClean="0"/>
              <a:t>two cascade</a:t>
            </a:r>
            <a:r>
              <a:rPr lang="en-US" sz="2800" dirty="0"/>
              <a:t> </a:t>
            </a:r>
            <a:r>
              <a:rPr lang="en-US" sz="2800" dirty="0" smtClean="0"/>
              <a:t>pathways:</a:t>
            </a:r>
          </a:p>
          <a:p>
            <a:pPr marL="971550" lvl="1" indent="-514350" algn="just" rtl="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IRS-1 Pathway</a:t>
            </a:r>
          </a:p>
          <a:p>
            <a:pPr marL="971550" lvl="1" indent="-514350" algn="just" rtl="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IRS-2 Pathway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4905"/>
          </a:xfrm>
        </p:spPr>
        <p:txBody>
          <a:bodyPr/>
          <a:lstStyle/>
          <a:p>
            <a:r>
              <a:rPr lang="en-US" b="1" dirty="0" smtClean="0">
                <a:solidFill>
                  <a:srgbClr val="B10202"/>
                </a:solidFill>
              </a:rPr>
              <a:t>Mechanism of Action of Insulin</a:t>
            </a:r>
            <a:endParaRPr lang="en-US" b="1" dirty="0">
              <a:solidFill>
                <a:srgbClr val="B1020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6024" y="1828800"/>
            <a:ext cx="8775576" cy="4912568"/>
          </a:xfrm>
        </p:spPr>
        <p:txBody>
          <a:bodyPr>
            <a:normAutofit/>
          </a:bodyPr>
          <a:lstStyle/>
          <a:p>
            <a:pPr marL="400050" indent="-465138" algn="l" rtl="0"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/>
              <a:t>Insulin receptor substrate-1 (IRS-1) pathway: Leading to</a:t>
            </a:r>
          </a:p>
          <a:p>
            <a:pPr lvl="1" indent="-457200" algn="l" rtl="0">
              <a:buClr>
                <a:schemeClr val="tx1"/>
              </a:buClr>
              <a:buFont typeface="+mj-lt"/>
              <a:buAutoNum type="alphaLcPeriod"/>
            </a:pPr>
            <a:r>
              <a:rPr lang="en-US" sz="2600" dirty="0" smtClean="0"/>
              <a:t>Regulation </a:t>
            </a:r>
            <a:r>
              <a:rPr lang="en-US" sz="2600" dirty="0"/>
              <a:t>of proliferation and differentiation of several cell </a:t>
            </a:r>
            <a:r>
              <a:rPr lang="en-US" sz="2600" dirty="0" smtClean="0"/>
              <a:t>types</a:t>
            </a:r>
          </a:p>
          <a:p>
            <a:pPr lvl="1" indent="-457200" algn="l" rtl="0">
              <a:buClr>
                <a:schemeClr val="tx1"/>
              </a:buClr>
              <a:buFont typeface="+mj-lt"/>
              <a:buAutoNum type="alphaLcPeriod"/>
            </a:pPr>
            <a:r>
              <a:rPr lang="en-US" sz="2600" dirty="0" smtClean="0"/>
              <a:t>Regulation </a:t>
            </a:r>
            <a:r>
              <a:rPr lang="en-US" sz="2600" dirty="0"/>
              <a:t>of DNA synthesis</a:t>
            </a:r>
          </a:p>
          <a:p>
            <a:pPr marL="400050" indent="-465138" algn="l" rtl="0">
              <a:spcAft>
                <a:spcPts val="600"/>
              </a:spcAft>
              <a:buFont typeface="+mj-lt"/>
              <a:buAutoNum type="arabicPeriod"/>
            </a:pPr>
            <a:r>
              <a:rPr lang="en-US" sz="2600" b="1" dirty="0"/>
              <a:t>Insulin receptor substrate-2 (IRS-2) pathway: Leading to</a:t>
            </a:r>
          </a:p>
          <a:p>
            <a:pPr marL="796925" lvl="1" indent="-511175" algn="l" rtl="0">
              <a:buFont typeface="+mj-lt"/>
              <a:buAutoNum type="alphaLcPeriod"/>
            </a:pPr>
            <a:r>
              <a:rPr lang="en-US" sz="2600" dirty="0" smtClean="0"/>
              <a:t>Increased </a:t>
            </a:r>
            <a:r>
              <a:rPr lang="en-US" sz="2600" dirty="0"/>
              <a:t>glucose uptake by the lipid and muscle cells</a:t>
            </a:r>
          </a:p>
          <a:p>
            <a:pPr marL="796925" lvl="1" indent="-511175" algn="l" rtl="0">
              <a:buFont typeface="+mj-lt"/>
              <a:buAutoNum type="alphaLcPeriod"/>
            </a:pPr>
            <a:r>
              <a:rPr lang="en-US" sz="2600" dirty="0" smtClean="0"/>
              <a:t>Increased </a:t>
            </a:r>
            <a:r>
              <a:rPr lang="en-US" sz="2600" dirty="0"/>
              <a:t>glycogen formation</a:t>
            </a:r>
          </a:p>
          <a:p>
            <a:pPr marL="796925" lvl="1" indent="-511175" algn="l" rtl="0">
              <a:buFont typeface="+mj-lt"/>
              <a:buAutoNum type="alphaLcPeriod"/>
            </a:pPr>
            <a:r>
              <a:rPr lang="en-US" sz="2600" dirty="0" smtClean="0"/>
              <a:t>Regulation </a:t>
            </a:r>
            <a:r>
              <a:rPr lang="en-US" sz="2600" dirty="0"/>
              <a:t>of gene transcription</a:t>
            </a:r>
          </a:p>
        </p:txBody>
      </p:sp>
    </p:spTree>
    <p:extLst>
      <p:ext uri="{BB962C8B-B14F-4D97-AF65-F5344CB8AC3E}">
        <p14:creationId xmlns:p14="http://schemas.microsoft.com/office/powerpoint/2010/main" val="28685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2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8648"/>
            <a:ext cx="8229600" cy="1014352"/>
          </a:xfrm>
        </p:spPr>
        <p:txBody>
          <a:bodyPr/>
          <a:lstStyle/>
          <a:p>
            <a:r>
              <a:rPr lang="en-US" b="1" dirty="0" err="1" smtClean="0">
                <a:solidFill>
                  <a:srgbClr val="B10202"/>
                </a:solidFill>
              </a:rPr>
              <a:t>Pharmcodynamics</a:t>
            </a:r>
            <a:r>
              <a:rPr lang="en-US" b="1" dirty="0" smtClean="0">
                <a:solidFill>
                  <a:srgbClr val="B10202"/>
                </a:solidFill>
              </a:rPr>
              <a:t> of Insulin</a:t>
            </a:r>
            <a:endParaRPr lang="en-US" b="1" dirty="0">
              <a:solidFill>
                <a:srgbClr val="B1020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5192" y="1310446"/>
            <a:ext cx="8579296" cy="543092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i="1" dirty="0" smtClean="0"/>
              <a:t>The general physiological function of insulin is to conserve fuel by facilitating the uptake, utilization and storage of glucose, amino acids and fats after meals.</a:t>
            </a:r>
          </a:p>
          <a:p>
            <a:pPr marL="0" indent="0" algn="l" rtl="0">
              <a:spcBef>
                <a:spcPts val="1776"/>
              </a:spcBef>
              <a:spcAft>
                <a:spcPts val="600"/>
              </a:spcAft>
              <a:buNone/>
            </a:pPr>
            <a:r>
              <a:rPr lang="en-US" sz="2400" b="1" u="sng" dirty="0" smtClean="0"/>
              <a:t>Effects on carbohydrate metabolism</a:t>
            </a:r>
          </a:p>
          <a:p>
            <a:r>
              <a:rPr lang="en-US" sz="2400" dirty="0" smtClean="0"/>
              <a:t>Increased glucose transport into the cells </a:t>
            </a:r>
          </a:p>
          <a:p>
            <a:r>
              <a:rPr lang="en-US" sz="2400" dirty="0" smtClean="0"/>
              <a:t>Increased glycogen synthesis </a:t>
            </a:r>
            <a:endParaRPr lang="en-US" sz="2400" dirty="0"/>
          </a:p>
          <a:p>
            <a:r>
              <a:rPr lang="en-US" sz="2400" dirty="0" smtClean="0"/>
              <a:t>Increased glycolysis</a:t>
            </a:r>
          </a:p>
          <a:p>
            <a:r>
              <a:rPr lang="en-US" sz="2400" dirty="0" smtClean="0"/>
              <a:t>Decreased </a:t>
            </a:r>
            <a:r>
              <a:rPr lang="en-US" sz="2400" dirty="0" err="1" smtClean="0"/>
              <a:t>glycogenolysis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Decreased gluconeogenesis</a:t>
            </a:r>
          </a:p>
          <a:p>
            <a:pPr marL="0" indent="0">
              <a:spcAft>
                <a:spcPts val="600"/>
              </a:spcAft>
              <a:buClr>
                <a:srgbClr val="B10202"/>
              </a:buClr>
              <a:buNone/>
            </a:pPr>
            <a:r>
              <a:rPr lang="en-US" sz="2400" b="1" u="sng" dirty="0"/>
              <a:t>Effects on protein metabolism</a:t>
            </a:r>
          </a:p>
          <a:p>
            <a:r>
              <a:rPr lang="en-US" sz="2400" dirty="0"/>
              <a:t>Increased amino acid transport into the cells.</a:t>
            </a:r>
          </a:p>
          <a:p>
            <a:r>
              <a:rPr lang="en-US" sz="2400" dirty="0"/>
              <a:t>Increased protein synthesis.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04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8648"/>
            <a:ext cx="8229600" cy="834905"/>
          </a:xfrm>
        </p:spPr>
        <p:txBody>
          <a:bodyPr/>
          <a:lstStyle/>
          <a:p>
            <a:r>
              <a:rPr lang="en-US" b="1" dirty="0" err="1" smtClean="0">
                <a:solidFill>
                  <a:srgbClr val="B10202"/>
                </a:solidFill>
              </a:rPr>
              <a:t>Pharmcodynamics</a:t>
            </a:r>
            <a:r>
              <a:rPr lang="en-US" b="1" dirty="0" smtClean="0">
                <a:solidFill>
                  <a:srgbClr val="B10202"/>
                </a:solidFill>
              </a:rPr>
              <a:t> of Insulin</a:t>
            </a:r>
            <a:endParaRPr lang="en-US" b="1" dirty="0">
              <a:solidFill>
                <a:srgbClr val="B1020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371600"/>
            <a:ext cx="8431088" cy="5241862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1728"/>
              </a:spcBef>
              <a:spcAft>
                <a:spcPts val="600"/>
              </a:spcAft>
              <a:buNone/>
            </a:pPr>
            <a:r>
              <a:rPr lang="en-US" sz="2800" b="1" u="sng" dirty="0" smtClean="0"/>
              <a:t>Effects </a:t>
            </a:r>
            <a:r>
              <a:rPr lang="en-US" sz="2800" b="1" u="sng" dirty="0"/>
              <a:t>on lipid metabolism</a:t>
            </a:r>
          </a:p>
          <a:p>
            <a:pPr>
              <a:spcAft>
                <a:spcPts val="300"/>
              </a:spcAft>
            </a:pPr>
            <a:r>
              <a:rPr lang="en-US" sz="2800" dirty="0" smtClean="0"/>
              <a:t>Increased </a:t>
            </a:r>
            <a:r>
              <a:rPr lang="en-US" sz="2800" dirty="0"/>
              <a:t>triglyceride formation and storage </a:t>
            </a:r>
            <a:endParaRPr lang="en-US" sz="2800" dirty="0" smtClean="0"/>
          </a:p>
          <a:p>
            <a:pPr>
              <a:spcAft>
                <a:spcPts val="300"/>
              </a:spcAft>
            </a:pPr>
            <a:r>
              <a:rPr lang="en-US" sz="2800" dirty="0" smtClean="0"/>
              <a:t>Decreased lipolysis</a:t>
            </a:r>
            <a:endParaRPr lang="en-US" sz="2800" dirty="0"/>
          </a:p>
          <a:p>
            <a:r>
              <a:rPr lang="en-US" sz="2800" dirty="0" smtClean="0"/>
              <a:t>Increased </a:t>
            </a:r>
            <a:r>
              <a:rPr lang="en-US" sz="2800" dirty="0" err="1"/>
              <a:t>lipogenesis</a:t>
            </a:r>
            <a:r>
              <a:rPr lang="en-US" sz="2800" dirty="0"/>
              <a:t> (glucose is converted to fat</a:t>
            </a:r>
            <a:r>
              <a:rPr lang="en-US" sz="2800" dirty="0" smtClean="0"/>
              <a:t>)</a:t>
            </a:r>
          </a:p>
          <a:p>
            <a:pPr marL="0" indent="0">
              <a:spcAft>
                <a:spcPts val="600"/>
              </a:spcAft>
              <a:buClr>
                <a:srgbClr val="B10202"/>
              </a:buClr>
              <a:buNone/>
            </a:pPr>
            <a:r>
              <a:rPr lang="en-US" sz="2800" b="1" u="sng" dirty="0"/>
              <a:t>Other metabolic effects</a:t>
            </a:r>
          </a:p>
          <a:p>
            <a:r>
              <a:rPr lang="en-US" sz="2800" dirty="0"/>
              <a:t>Increased transport into cells of K+, Ca++, nucleosides and phosphate.</a:t>
            </a:r>
          </a:p>
          <a:p>
            <a:pPr marL="0" indent="0">
              <a:spcAft>
                <a:spcPts val="600"/>
              </a:spcAft>
              <a:buClr>
                <a:srgbClr val="B10202"/>
              </a:buClr>
              <a:buNone/>
            </a:pPr>
            <a:r>
              <a:rPr lang="en-US" sz="2800" b="1" u="sng" dirty="0"/>
              <a:t>Long-term actions</a:t>
            </a:r>
          </a:p>
          <a:p>
            <a:r>
              <a:rPr lang="en-US" sz="2800" dirty="0"/>
              <a:t>Stimulation of cell proliferation</a:t>
            </a:r>
          </a:p>
          <a:p>
            <a:pPr marL="452438" indent="-452438" algn="l" rtl="0">
              <a:buClr>
                <a:srgbClr val="B10202"/>
              </a:buClr>
              <a:buFont typeface="Lucida Grande"/>
              <a:buChar char="✐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88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1398</Words>
  <Application>Microsoft Office PowerPoint</Application>
  <PresentationFormat>On-screen Show (4:3)</PresentationFormat>
  <Paragraphs>228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Diabetes mellitus </vt:lpstr>
      <vt:lpstr>Introduction </vt:lpstr>
      <vt:lpstr>PowerPoint Presentation</vt:lpstr>
      <vt:lpstr>Preparation of insulins </vt:lpstr>
      <vt:lpstr>Mechanism of Action of Insulin</vt:lpstr>
      <vt:lpstr>Mechanism of Action of Insulin</vt:lpstr>
      <vt:lpstr>PowerPoint Presentation</vt:lpstr>
      <vt:lpstr>Pharmcodynamics of Insulin</vt:lpstr>
      <vt:lpstr>Pharmcodynamics of Insulin</vt:lpstr>
      <vt:lpstr>PowerPoint Presentation</vt:lpstr>
      <vt:lpstr>PowerPoint Presentation</vt:lpstr>
      <vt:lpstr>PowerPoint Presentation</vt:lpstr>
      <vt:lpstr>PowerPoint Presentation</vt:lpstr>
      <vt:lpstr>Interaction of Insulin with Other Drugs</vt:lpstr>
      <vt:lpstr>Events Requiring an Increase in Dosage of Insulin in Diabetic Patients</vt:lpstr>
      <vt:lpstr>Oral antidiabetic drugs</vt:lpstr>
      <vt:lpstr>1. Sulfonylureas</vt:lpstr>
      <vt:lpstr>PowerPoint Presentation</vt:lpstr>
      <vt:lpstr>PowerPoint Presentation</vt:lpstr>
      <vt:lpstr>PowerPoint Presentation</vt:lpstr>
      <vt:lpstr>2. Meglitinides</vt:lpstr>
      <vt:lpstr>3. Biguanides</vt:lpstr>
      <vt:lpstr>PowerPoint Presentation</vt:lpstr>
      <vt:lpstr>PowerPoint Presentation</vt:lpstr>
      <vt:lpstr>4. Thiazolidinediones</vt:lpstr>
      <vt:lpstr>PowerPoint Presentation</vt:lpstr>
      <vt:lpstr>5. αAlpha-Glucosidase inhibitors</vt:lpstr>
      <vt:lpstr>Drug interactions with oral hypoglycemic drugs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Atia</dc:creator>
  <cp:lastModifiedBy>class</cp:lastModifiedBy>
  <cp:revision>25</cp:revision>
  <dcterms:created xsi:type="dcterms:W3CDTF">2006-08-16T00:00:00Z</dcterms:created>
  <dcterms:modified xsi:type="dcterms:W3CDTF">2015-10-22T10:13:14Z</dcterms:modified>
</cp:coreProperties>
</file>